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7"/>
  </p:notesMasterIdLst>
  <p:sldIdLst>
    <p:sldId id="256" r:id="rId2"/>
    <p:sldId id="257" r:id="rId3"/>
    <p:sldId id="258" r:id="rId4"/>
    <p:sldId id="260" r:id="rId5"/>
    <p:sldId id="261" r:id="rId6"/>
    <p:sldId id="263" r:id="rId7"/>
    <p:sldId id="264" r:id="rId8"/>
    <p:sldId id="265" r:id="rId9"/>
    <p:sldId id="259" r:id="rId10"/>
    <p:sldId id="266" r:id="rId11"/>
    <p:sldId id="267" r:id="rId12"/>
    <p:sldId id="268" r:id="rId13"/>
    <p:sldId id="270" r:id="rId14"/>
    <p:sldId id="269" r:id="rId15"/>
    <p:sldId id="273" r:id="rId16"/>
    <p:sldId id="283" r:id="rId17"/>
    <p:sldId id="274" r:id="rId18"/>
    <p:sldId id="281" r:id="rId19"/>
    <p:sldId id="284" r:id="rId20"/>
    <p:sldId id="275" r:id="rId21"/>
    <p:sldId id="276" r:id="rId22"/>
    <p:sldId id="278" r:id="rId23"/>
    <p:sldId id="279" r:id="rId24"/>
    <p:sldId id="277"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0"/>
    <p:restoredTop sz="68864"/>
  </p:normalViewPr>
  <p:slideViewPr>
    <p:cSldViewPr snapToGrid="0" snapToObjects="1">
      <p:cViewPr varScale="1">
        <p:scale>
          <a:sx n="62" d="100"/>
          <a:sy n="62" d="100"/>
        </p:scale>
        <p:origin x="824" y="184"/>
      </p:cViewPr>
      <p:guideLst>
        <p:guide orient="horz" pos="2160"/>
        <p:guide pos="3840"/>
        <p:guide pos="39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187F9-9731-A643-9692-3663CE54646A}" type="datetimeFigureOut">
              <a:rPr lang="en-US" smtClean="0"/>
              <a:t>10/14/16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31B91-9C65-B641-9721-40AB6E82D2DC}" type="slidenum">
              <a:rPr lang="en-US" smtClean="0"/>
              <a:t>‹#›</a:t>
            </a:fld>
            <a:endParaRPr lang="en-US"/>
          </a:p>
        </p:txBody>
      </p:sp>
    </p:spTree>
    <p:extLst>
      <p:ext uri="{BB962C8B-B14F-4D97-AF65-F5344CB8AC3E}">
        <p14:creationId xmlns:p14="http://schemas.microsoft.com/office/powerpoint/2010/main" val="263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a:t>
            </a:fld>
            <a:endParaRPr lang="en-US"/>
          </a:p>
        </p:txBody>
      </p:sp>
    </p:spTree>
    <p:extLst>
      <p:ext uri="{BB962C8B-B14F-4D97-AF65-F5344CB8AC3E}">
        <p14:creationId xmlns:p14="http://schemas.microsoft.com/office/powerpoint/2010/main" val="208929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EAB is a small beetle belonging to the </a:t>
            </a:r>
            <a:r>
              <a:rPr lang="en-US" dirty="0" err="1"/>
              <a:t>Buprestidae</a:t>
            </a:r>
            <a:r>
              <a:rPr lang="en-US" baseline="0" dirty="0"/>
              <a:t> or wood-boring family of beetles and are </a:t>
            </a:r>
            <a:r>
              <a:rPr lang="en-US" dirty="0"/>
              <a:t>usually less than 10 mm long and 2 mm wide.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are a metallic green color and have a bullet shaped body.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native host range of the EAB is the southeast region of Asia including areas of Japan, China, Taiwan, Mongolia, and eastern Russia.  In their host range, the EAB attacks mostly Asian ash species at low densities as a secondary pest and are generally more attracted to the stressed trees or trees with declining health (</a:t>
            </a:r>
            <a:r>
              <a:rPr lang="en-US" dirty="0" err="1"/>
              <a:t>Anulewicz</a:t>
            </a:r>
            <a:r>
              <a:rPr lang="en-US" dirty="0"/>
              <a:t> et al. 2006).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beetle usually has a one to two year cycle in North America and are most active during the months of </a:t>
            </a:r>
            <a:r>
              <a:rPr lang="en-US" dirty="0" smtClean="0"/>
              <a:t>May-September.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EAB will go through a 2 week period of maturation under the bark of ash trees by eating foliage before laying their eggs there.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Once the larvae hatch, they begin to bore through the bark and into the cambium area of the tree, forming S-shaped burrows that can severely damage the trees (Marshall 2010).</a:t>
            </a:r>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57492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
            </a:r>
            <a:r>
              <a:rPr lang="en-US" baseline="0" dirty="0" smtClean="0"/>
              <a:t> Paul, MN - </a:t>
            </a:r>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r>
              <a:rPr lang="en-US" dirty="0" smtClean="0"/>
              <a:t>Tree removal and replacement program</a:t>
            </a:r>
          </a:p>
          <a:p>
            <a:r>
              <a:rPr lang="en-US" dirty="0" smtClean="0"/>
              <a:t>Private property tree removal is the responsibility of landowner</a:t>
            </a:r>
          </a:p>
          <a:p>
            <a:pPr lvl="1"/>
            <a:r>
              <a:rPr lang="en-US" dirty="0" smtClean="0"/>
              <a:t>Expensive!</a:t>
            </a:r>
          </a:p>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5</a:t>
            </a:fld>
            <a:endParaRPr lang="en-US"/>
          </a:p>
        </p:txBody>
      </p:sp>
    </p:spTree>
    <p:extLst>
      <p:ext uri="{BB962C8B-B14F-4D97-AF65-F5344CB8AC3E}">
        <p14:creationId xmlns:p14="http://schemas.microsoft.com/office/powerpoint/2010/main" val="157819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created by the MDA in 2006 based</a:t>
            </a:r>
            <a:r>
              <a:rPr lang="en-US" baseline="0" dirty="0" smtClean="0"/>
              <a:t> on ash population densities, campgrounds, sawmills, tree nurseries, and urban areas</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7</a:t>
            </a:fld>
            <a:endParaRPr lang="en-US"/>
          </a:p>
        </p:txBody>
      </p:sp>
    </p:spTree>
    <p:extLst>
      <p:ext uri="{BB962C8B-B14F-4D97-AF65-F5344CB8AC3E}">
        <p14:creationId xmlns:p14="http://schemas.microsoft.com/office/powerpoint/2010/main" val="2121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EAB Risk map does not account for cold temps up north</a:t>
            </a:r>
          </a:p>
          <a:p>
            <a:r>
              <a:rPr lang="en-US" dirty="0" smtClean="0"/>
              <a:t>50% mortality when temps are -20 to -30 for a extended</a:t>
            </a:r>
            <a:r>
              <a:rPr lang="en-US" baseline="0" dirty="0" smtClean="0"/>
              <a:t> period of time</a:t>
            </a:r>
          </a:p>
          <a:p>
            <a:r>
              <a:rPr lang="en-US" baseline="0" dirty="0" smtClean="0"/>
              <a:t>90% when temps &lt; -30</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8</a:t>
            </a:fld>
            <a:endParaRPr lang="en-US"/>
          </a:p>
        </p:txBody>
      </p:sp>
    </p:spTree>
    <p:extLst>
      <p:ext uri="{BB962C8B-B14F-4D97-AF65-F5344CB8AC3E}">
        <p14:creationId xmlns:p14="http://schemas.microsoft.com/office/powerpoint/2010/main" val="198038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9</a:t>
            </a:fld>
            <a:endParaRPr lang="en-US"/>
          </a:p>
        </p:txBody>
      </p:sp>
    </p:spTree>
    <p:extLst>
      <p:ext uri="{BB962C8B-B14F-4D97-AF65-F5344CB8AC3E}">
        <p14:creationId xmlns:p14="http://schemas.microsoft.com/office/powerpoint/2010/main" val="30161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MN</a:t>
            </a:r>
            <a:r>
              <a:rPr lang="en-US" baseline="0" dirty="0" smtClean="0"/>
              <a:t> is able to avoid having a statewide quarantine by instituting quarantines at the county level</a:t>
            </a:r>
            <a:endParaRPr lang="en-US" dirty="0" smtClean="0"/>
          </a:p>
          <a:p>
            <a:pPr marL="171450" indent="-171450">
              <a:buFontTx/>
              <a:buChar char="-"/>
            </a:pPr>
            <a:r>
              <a:rPr lang="en-US" dirty="0" smtClean="0"/>
              <a:t>MDA approved firewood gets heated in a USDA approved kiln</a:t>
            </a:r>
            <a:r>
              <a:rPr lang="en-US" baseline="0" dirty="0" smtClean="0"/>
              <a:t> where </a:t>
            </a:r>
            <a:r>
              <a:rPr lang="en-US" sz="1200" kern="1200" dirty="0" smtClean="0">
                <a:solidFill>
                  <a:schemeClr val="tx1"/>
                </a:solidFill>
                <a:effectLst/>
                <a:latin typeface="+mn-lt"/>
                <a:ea typeface="+mn-ea"/>
                <a:cs typeface="+mn-cs"/>
              </a:rPr>
              <a:t>wood is required to maintain an internal temperature of at least 60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C (140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F) for a period of at least 60 minutes</a:t>
            </a:r>
            <a:r>
              <a:rPr lang="en-US" dirty="0" smtClean="0">
                <a:effectLst/>
              </a:rPr>
              <a:t> </a:t>
            </a:r>
          </a:p>
          <a:p>
            <a:pPr marL="171450" indent="-171450">
              <a:buFontTx/>
              <a:buChar char="-"/>
            </a:pPr>
            <a:r>
              <a:rPr lang="en-US" dirty="0" smtClean="0">
                <a:effectLst/>
              </a:rPr>
              <a:t>Branch sampling is also performed in high risk areas (predicted</a:t>
            </a:r>
            <a:r>
              <a:rPr lang="en-US" baseline="0" dirty="0" smtClean="0">
                <a:effectLst/>
              </a:rPr>
              <a:t> by model). 35 </a:t>
            </a:r>
            <a:r>
              <a:rPr lang="en-US" baseline="0" smtClean="0">
                <a:effectLst/>
              </a:rPr>
              <a:t>branches sampled per site.</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10</a:t>
            </a:fld>
            <a:endParaRPr lang="en-US"/>
          </a:p>
        </p:txBody>
      </p:sp>
    </p:spTree>
    <p:extLst>
      <p:ext uri="{BB962C8B-B14F-4D97-AF65-F5344CB8AC3E}">
        <p14:creationId xmlns:p14="http://schemas.microsoft.com/office/powerpoint/2010/main" val="43997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help with early</a:t>
            </a:r>
            <a:r>
              <a:rPr lang="en-US" baseline="0" dirty="0" smtClean="0"/>
              <a:t> detection?   VGI!</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11</a:t>
            </a:fld>
            <a:endParaRPr lang="en-US"/>
          </a:p>
        </p:txBody>
      </p:sp>
    </p:spTree>
    <p:extLst>
      <p:ext uri="{BB962C8B-B14F-4D97-AF65-F5344CB8AC3E}">
        <p14:creationId xmlns:p14="http://schemas.microsoft.com/office/powerpoint/2010/main" val="205912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12</a:t>
            </a:fld>
            <a:endParaRPr lang="en-US"/>
          </a:p>
        </p:txBody>
      </p:sp>
    </p:spTree>
    <p:extLst>
      <p:ext uri="{BB962C8B-B14F-4D97-AF65-F5344CB8AC3E}">
        <p14:creationId xmlns:p14="http://schemas.microsoft.com/office/powerpoint/2010/main" val="28556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841173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0556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5038338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200172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9198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562EAE-6565-B748-87B6-D2FF5558C03D}" type="datetimeFigureOut">
              <a:rPr lang="en-US" smtClean="0"/>
              <a:t>10/14/16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816E2-E1EE-C649-B5CB-39A1EC538CD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562EAE-6565-B748-87B6-D2FF5558C03D}" type="datetimeFigureOut">
              <a:rPr lang="en-US" smtClean="0"/>
              <a:t>10/14/16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9400529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2EAE-6565-B748-87B6-D2FF5558C03D}" type="datetimeFigureOut">
              <a:rPr lang="en-US" smtClean="0"/>
              <a:t>10/14/16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43292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2822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920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5562EAE-6565-B748-87B6-D2FF5558C03D}" type="datetimeFigureOut">
              <a:rPr lang="en-US" smtClean="0"/>
              <a:t>10/14/16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19816E2-E1EE-C649-B5CB-39A1EC538CD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994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jpg"/><Relationship Id="rId9" Type="http://schemas.openxmlformats.org/officeDocument/2006/relationships/image" Target="../media/image16.jpg"/><Relationship Id="rId10" Type="http://schemas.openxmlformats.org/officeDocument/2006/relationships/image" Target="../media/image17.jpg"/><Relationship Id="rId11"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Integrating Crowdsourcing and GIS to Slow the Spread of the Emerald Ash Borer in Minnesota</a:t>
            </a:r>
            <a:endParaRPr lang="en-US" sz="4800" dirty="0"/>
          </a:p>
        </p:txBody>
      </p:sp>
      <p:sp>
        <p:nvSpPr>
          <p:cNvPr id="3" name="Subtitle 2"/>
          <p:cNvSpPr>
            <a:spLocks noGrp="1"/>
          </p:cNvSpPr>
          <p:nvPr>
            <p:ph type="subTitle" idx="1"/>
          </p:nvPr>
        </p:nvSpPr>
        <p:spPr/>
        <p:txBody>
          <a:bodyPr>
            <a:normAutofit/>
          </a:bodyPr>
          <a:lstStyle/>
          <a:p>
            <a:r>
              <a:rPr lang="en-US" sz="2000" dirty="0" smtClean="0"/>
              <a:t>By Caleb Mackey</a:t>
            </a:r>
            <a:endParaRPr lang="en-US" sz="2000" dirty="0"/>
          </a:p>
        </p:txBody>
      </p:sp>
      <p:pic>
        <p:nvPicPr>
          <p:cNvPr id="5" name="Picture 4"/>
          <p:cNvPicPr>
            <a:picLocks noChangeAspect="1"/>
          </p:cNvPicPr>
          <p:nvPr/>
        </p:nvPicPr>
        <p:blipFill rotWithShape="1">
          <a:blip r:embed="rId3"/>
          <a:srcRect l="45998"/>
          <a:stretch/>
        </p:blipFill>
        <p:spPr>
          <a:xfrm>
            <a:off x="0" y="607062"/>
            <a:ext cx="2206652" cy="5531390"/>
          </a:xfrm>
          <a:prstGeom prst="rect">
            <a:avLst/>
          </a:prstGeom>
        </p:spPr>
      </p:pic>
    </p:spTree>
    <p:extLst>
      <p:ext uri="{BB962C8B-B14F-4D97-AF65-F5344CB8AC3E}">
        <p14:creationId xmlns:p14="http://schemas.microsoft.com/office/powerpoint/2010/main" val="180607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09" y="0"/>
            <a:ext cx="11101997" cy="1049235"/>
          </a:xfrm>
        </p:spPr>
        <p:txBody>
          <a:bodyPr>
            <a:normAutofit/>
          </a:bodyPr>
          <a:lstStyle/>
          <a:p>
            <a:r>
              <a:rPr lang="en-US" b="1" dirty="0" smtClean="0"/>
              <a:t>Quarantines and Firewood Regulations in Minnesota</a:t>
            </a:r>
            <a:endParaRPr lang="en-US" b="1" dirty="0"/>
          </a:p>
        </p:txBody>
      </p:sp>
      <p:sp>
        <p:nvSpPr>
          <p:cNvPr id="3" name="Content Placeholder 2"/>
          <p:cNvSpPr>
            <a:spLocks noGrp="1"/>
          </p:cNvSpPr>
          <p:nvPr>
            <p:ph idx="1"/>
          </p:nvPr>
        </p:nvSpPr>
        <p:spPr>
          <a:xfrm>
            <a:off x="655670" y="1049235"/>
            <a:ext cx="11007436" cy="5329365"/>
          </a:xfrm>
        </p:spPr>
        <p:txBody>
          <a:bodyPr>
            <a:normAutofit/>
          </a:bodyPr>
          <a:lstStyle/>
          <a:p>
            <a:r>
              <a:rPr lang="en-US" dirty="0" smtClean="0"/>
              <a:t>Issued </a:t>
            </a:r>
            <a:r>
              <a:rPr lang="en-US" dirty="0" smtClean="0"/>
              <a:t>by MDA as </a:t>
            </a:r>
            <a:r>
              <a:rPr lang="en-US" dirty="0" smtClean="0"/>
              <a:t>an extension of the USDA APHIS Quarantine</a:t>
            </a:r>
          </a:p>
          <a:p>
            <a:pPr lvl="1"/>
            <a:r>
              <a:rPr lang="en-US" dirty="0"/>
              <a:t>Minnesota Statues Section 18G.06 (2008) </a:t>
            </a:r>
            <a:endParaRPr lang="en-US" dirty="0" smtClean="0"/>
          </a:p>
          <a:p>
            <a:r>
              <a:rPr lang="en-US" dirty="0" smtClean="0"/>
              <a:t>No wood can be moved outside of quarantine unless it is MDA/USDA </a:t>
            </a:r>
            <a:r>
              <a:rPr lang="en-US" dirty="0" smtClean="0"/>
              <a:t>approved</a:t>
            </a:r>
          </a:p>
          <a:p>
            <a:pPr lvl="1"/>
            <a:r>
              <a:rPr lang="en-US" dirty="0" smtClean="0"/>
              <a:t>Requires heat treatment</a:t>
            </a:r>
            <a:endParaRPr lang="en-US" dirty="0" smtClean="0"/>
          </a:p>
          <a:p>
            <a:r>
              <a:rPr lang="en-US" dirty="0" smtClean="0"/>
              <a:t>DNR approved firewood can be moved within a quarantine area</a:t>
            </a:r>
          </a:p>
          <a:p>
            <a:r>
              <a:rPr lang="en-US" dirty="0" smtClean="0"/>
              <a:t>When a county is quarantined, the MDA will begin mitigation planning</a:t>
            </a:r>
          </a:p>
          <a:p>
            <a:pPr lvl="1"/>
            <a:r>
              <a:rPr lang="en-US" dirty="0" smtClean="0"/>
              <a:t>Traps</a:t>
            </a:r>
          </a:p>
          <a:p>
            <a:pPr lvl="1"/>
            <a:r>
              <a:rPr lang="en-US" dirty="0" smtClean="0"/>
              <a:t>Bio controls (wasps and woodpeckers)</a:t>
            </a:r>
          </a:p>
          <a:p>
            <a:pPr lvl="1"/>
            <a:r>
              <a:rPr lang="en-US" dirty="0" smtClean="0"/>
              <a:t>Insecticides</a:t>
            </a:r>
          </a:p>
          <a:p>
            <a:pPr lvl="1"/>
            <a:r>
              <a:rPr lang="en-US" dirty="0" smtClean="0"/>
              <a:t>Thinning</a:t>
            </a:r>
          </a:p>
          <a:p>
            <a:r>
              <a:rPr lang="en-US" b="1" dirty="0" smtClean="0"/>
              <a:t>Early Detection is </a:t>
            </a:r>
            <a:r>
              <a:rPr lang="en-US" b="1" i="1" dirty="0" smtClean="0"/>
              <a:t>extremely</a:t>
            </a:r>
            <a:r>
              <a:rPr lang="en-US" b="1" dirty="0" smtClean="0"/>
              <a:t> important to slowing their spread!</a:t>
            </a:r>
          </a:p>
          <a:p>
            <a:endParaRPr lang="en-US" b="1" dirty="0"/>
          </a:p>
        </p:txBody>
      </p:sp>
    </p:spTree>
    <p:extLst>
      <p:ext uri="{BB962C8B-B14F-4D97-AF65-F5344CB8AC3E}">
        <p14:creationId xmlns:p14="http://schemas.microsoft.com/office/powerpoint/2010/main" val="1589268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US" dirty="0" smtClean="0"/>
              <a:t>VGI – “Humans as Sensors”</a:t>
            </a:r>
            <a:endParaRPr lang="en-US" dirty="0"/>
          </a:p>
        </p:txBody>
      </p:sp>
      <p:sp>
        <p:nvSpPr>
          <p:cNvPr id="3" name="Content Placeholder 2"/>
          <p:cNvSpPr>
            <a:spLocks noGrp="1"/>
          </p:cNvSpPr>
          <p:nvPr>
            <p:ph idx="1"/>
          </p:nvPr>
        </p:nvSpPr>
        <p:spPr>
          <a:xfrm>
            <a:off x="838200" y="1163782"/>
            <a:ext cx="10515600" cy="5013181"/>
          </a:xfrm>
        </p:spPr>
        <p:txBody>
          <a:bodyPr/>
          <a:lstStyle/>
          <a:p>
            <a:r>
              <a:rPr lang="en-US" dirty="0" smtClean="0"/>
              <a:t>VGI – Volunteered Geographic Information</a:t>
            </a:r>
          </a:p>
          <a:p>
            <a:r>
              <a:rPr lang="en-US" dirty="0"/>
              <a:t>D</a:t>
            </a:r>
            <a:r>
              <a:rPr lang="en-US" dirty="0" smtClean="0"/>
              <a:t>efined </a:t>
            </a:r>
            <a:r>
              <a:rPr lang="en-US" dirty="0"/>
              <a:t>by Michael Goodchild as using technology to “</a:t>
            </a:r>
            <a:r>
              <a:rPr lang="en-US" i="1" dirty="0"/>
              <a:t>create, assemble, and disseminate geographic information provided voluntarily by individuals</a:t>
            </a:r>
            <a:r>
              <a:rPr lang="en-US" dirty="0"/>
              <a:t>” </a:t>
            </a:r>
            <a:endParaRPr lang="en-US" dirty="0" smtClean="0"/>
          </a:p>
          <a:p>
            <a:r>
              <a:rPr lang="en-US" dirty="0" smtClean="0"/>
              <a:t>The MDA does not have enough staff to monitor all risk areas </a:t>
            </a:r>
          </a:p>
          <a:p>
            <a:pPr lvl="1"/>
            <a:r>
              <a:rPr lang="en-US" dirty="0" smtClean="0"/>
              <a:t>They host workshops to train citizens how to identify and report sightings</a:t>
            </a:r>
          </a:p>
          <a:p>
            <a:pPr lvl="1"/>
            <a:r>
              <a:rPr lang="en-US" dirty="0" smtClean="0"/>
              <a:t>“Arrest The Pest”</a:t>
            </a:r>
          </a:p>
          <a:p>
            <a:r>
              <a:rPr lang="en-US" dirty="0" smtClean="0"/>
              <a:t>The MDA is encouraging VGI to help with early detection</a:t>
            </a:r>
          </a:p>
          <a:p>
            <a:r>
              <a:rPr lang="en-US" dirty="0" smtClean="0"/>
              <a:t>Web GIS can be used to facilitate </a:t>
            </a:r>
            <a:r>
              <a:rPr lang="en-US" dirty="0" smtClean="0"/>
              <a:t>VGI and store the GIS data</a:t>
            </a:r>
            <a:endParaRPr lang="en-US" dirty="0" smtClean="0"/>
          </a:p>
        </p:txBody>
      </p:sp>
    </p:spTree>
    <p:extLst>
      <p:ext uri="{BB962C8B-B14F-4D97-AF65-F5344CB8AC3E}">
        <p14:creationId xmlns:p14="http://schemas.microsoft.com/office/powerpoint/2010/main" val="1639486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5" y="302780"/>
            <a:ext cx="10515600" cy="1006475"/>
          </a:xfrm>
        </p:spPr>
        <p:txBody>
          <a:bodyPr/>
          <a:lstStyle/>
          <a:p>
            <a:r>
              <a:rPr lang="en-US" dirty="0" smtClean="0"/>
              <a:t>Web </a:t>
            </a:r>
            <a:r>
              <a:rPr lang="en-US" smtClean="0"/>
              <a:t>and Mobile GIS</a:t>
            </a:r>
            <a:endParaRPr lang="en-US"/>
          </a:p>
        </p:txBody>
      </p:sp>
      <p:sp>
        <p:nvSpPr>
          <p:cNvPr id="3" name="Content Placeholder 2"/>
          <p:cNvSpPr>
            <a:spLocks noGrp="1"/>
          </p:cNvSpPr>
          <p:nvPr>
            <p:ph idx="1"/>
          </p:nvPr>
        </p:nvSpPr>
        <p:spPr>
          <a:xfrm>
            <a:off x="671945" y="1101436"/>
            <a:ext cx="10661073" cy="5304127"/>
          </a:xfrm>
        </p:spPr>
        <p:txBody>
          <a:bodyPr>
            <a:normAutofit/>
          </a:bodyPr>
          <a:lstStyle/>
          <a:p>
            <a:r>
              <a:rPr lang="en-US" dirty="0" smtClean="0"/>
              <a:t>Along with the evolution of the Web 2.0 came an explosion of Web based GIS Services</a:t>
            </a:r>
          </a:p>
          <a:p>
            <a:r>
              <a:rPr lang="en-US" dirty="0" smtClean="0"/>
              <a:t>Advantages of Web </a:t>
            </a:r>
            <a:r>
              <a:rPr lang="en-US" dirty="0" smtClean="0"/>
              <a:t>GIS</a:t>
            </a:r>
          </a:p>
          <a:p>
            <a:pPr marL="685800" lvl="2">
              <a:spcBef>
                <a:spcPts val="1000"/>
              </a:spcBef>
            </a:pPr>
            <a:r>
              <a:rPr lang="en-US" dirty="0"/>
              <a:t>Client Server </a:t>
            </a:r>
            <a:r>
              <a:rPr lang="en-US" dirty="0" smtClean="0"/>
              <a:t>architecture</a:t>
            </a:r>
            <a:endParaRPr lang="en-US" dirty="0" smtClean="0"/>
          </a:p>
          <a:p>
            <a:pPr lvl="1"/>
            <a:r>
              <a:rPr lang="en-US" dirty="0" smtClean="0"/>
              <a:t>Does not require any software for the end user</a:t>
            </a:r>
          </a:p>
          <a:p>
            <a:pPr lvl="1"/>
            <a:r>
              <a:rPr lang="en-US" dirty="0" smtClean="0"/>
              <a:t>Can facilitate editing in real time from multiple sources</a:t>
            </a:r>
          </a:p>
          <a:p>
            <a:r>
              <a:rPr lang="en-US" dirty="0" smtClean="0"/>
              <a:t>Can </a:t>
            </a:r>
            <a:r>
              <a:rPr lang="en-US" dirty="0" smtClean="0"/>
              <a:t>be consumed by any client that can make HTTP Requests</a:t>
            </a:r>
          </a:p>
          <a:p>
            <a:pPr lvl="1"/>
            <a:r>
              <a:rPr lang="en-US" dirty="0" smtClean="0"/>
              <a:t>Browser</a:t>
            </a:r>
          </a:p>
          <a:p>
            <a:pPr lvl="1"/>
            <a:r>
              <a:rPr lang="en-US" dirty="0" smtClean="0"/>
              <a:t>Mobile Device (smart phones, tablets)</a:t>
            </a:r>
          </a:p>
          <a:p>
            <a:pPr lvl="1"/>
            <a:r>
              <a:rPr lang="en-US" dirty="0" smtClean="0"/>
              <a:t>Programming languages (Python, Java, C#, </a:t>
            </a:r>
            <a:r>
              <a:rPr lang="en-US" dirty="0" err="1" smtClean="0"/>
              <a:t>etc</a:t>
            </a:r>
            <a:r>
              <a:rPr lang="en-US" dirty="0" smtClean="0"/>
              <a:t>)</a:t>
            </a:r>
          </a:p>
          <a:p>
            <a:endParaRPr lang="en-US" dirty="0"/>
          </a:p>
        </p:txBody>
      </p:sp>
    </p:spTree>
    <p:extLst>
      <p:ext uri="{BB962C8B-B14F-4D97-AF65-F5344CB8AC3E}">
        <p14:creationId xmlns:p14="http://schemas.microsoft.com/office/powerpoint/2010/main" val="2002835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944129"/>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838200" y="997527"/>
            <a:ext cx="10515600" cy="5054745"/>
          </a:xfrm>
        </p:spPr>
        <p:txBody>
          <a:bodyPr/>
          <a:lstStyle/>
          <a:p>
            <a:r>
              <a:rPr lang="en-US" dirty="0" smtClean="0"/>
              <a:t>My Solution: Develop a mobile application</a:t>
            </a:r>
          </a:p>
          <a:p>
            <a:pPr lvl="1"/>
            <a:r>
              <a:rPr lang="en-US" dirty="0" smtClean="0"/>
              <a:t>Virtually all adult citizens </a:t>
            </a:r>
            <a:r>
              <a:rPr lang="en-US" dirty="0" smtClean="0"/>
              <a:t>have </a:t>
            </a:r>
            <a:r>
              <a:rPr lang="en-US" dirty="0" smtClean="0"/>
              <a:t>access to a smart phone</a:t>
            </a:r>
          </a:p>
          <a:p>
            <a:pPr lvl="1"/>
            <a:r>
              <a:rPr lang="en-US" dirty="0" smtClean="0"/>
              <a:t>Target Platforms?</a:t>
            </a:r>
          </a:p>
          <a:p>
            <a:pPr lvl="2"/>
            <a:r>
              <a:rPr lang="en-US" dirty="0" smtClean="0"/>
              <a:t>Android - ~71% market share</a:t>
            </a:r>
          </a:p>
          <a:p>
            <a:pPr lvl="2"/>
            <a:r>
              <a:rPr lang="en-US" dirty="0" smtClean="0"/>
              <a:t>iOS - ~23% market share</a:t>
            </a:r>
          </a:p>
          <a:p>
            <a:pPr lvl="1"/>
            <a:r>
              <a:rPr lang="en-US" dirty="0" smtClean="0"/>
              <a:t>Why Native Application over Web application?</a:t>
            </a:r>
          </a:p>
          <a:p>
            <a:pPr lvl="2"/>
            <a:r>
              <a:rPr lang="en-US" dirty="0" smtClean="0"/>
              <a:t>Better performance</a:t>
            </a:r>
          </a:p>
          <a:p>
            <a:pPr lvl="2"/>
            <a:r>
              <a:rPr lang="en-US" dirty="0" smtClean="0"/>
              <a:t>Full access to device capabilities</a:t>
            </a:r>
          </a:p>
          <a:p>
            <a:pPr lvl="2"/>
            <a:r>
              <a:rPr lang="en-US" dirty="0" smtClean="0"/>
              <a:t>Push notifications, device sensors, local storage</a:t>
            </a:r>
          </a:p>
          <a:p>
            <a:pPr lvl="2"/>
            <a:r>
              <a:rPr lang="en-US" dirty="0" smtClean="0"/>
              <a:t>More secure</a:t>
            </a:r>
          </a:p>
          <a:p>
            <a:pPr lvl="2"/>
            <a:r>
              <a:rPr lang="en-US" dirty="0" smtClean="0"/>
              <a:t>Does not require having a web server (web app must be hosted from somewhere)</a:t>
            </a:r>
            <a:endParaRPr lang="en-US" dirty="0" smtClean="0"/>
          </a:p>
          <a:p>
            <a:endParaRPr lang="en-US" dirty="0"/>
          </a:p>
        </p:txBody>
      </p:sp>
    </p:spTree>
    <p:extLst>
      <p:ext uri="{BB962C8B-B14F-4D97-AF65-F5344CB8AC3E}">
        <p14:creationId xmlns:p14="http://schemas.microsoft.com/office/powerpoint/2010/main" val="548095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7" y="219653"/>
            <a:ext cx="11596255" cy="881783"/>
          </a:xfrm>
        </p:spPr>
        <p:txBody>
          <a:bodyPr>
            <a:normAutofit/>
          </a:bodyPr>
          <a:lstStyle/>
          <a:p>
            <a:r>
              <a:rPr lang="en-US" dirty="0" smtClean="0"/>
              <a:t>How </a:t>
            </a:r>
            <a:r>
              <a:rPr lang="en-US" smtClean="0"/>
              <a:t>to expose </a:t>
            </a:r>
            <a:r>
              <a:rPr lang="en-US" dirty="0" smtClean="0"/>
              <a:t>GIS Functionality in Native Apps?</a:t>
            </a:r>
            <a:endParaRPr lang="en-US" dirty="0"/>
          </a:p>
        </p:txBody>
      </p:sp>
      <p:sp>
        <p:nvSpPr>
          <p:cNvPr id="3" name="Content Placeholder 2"/>
          <p:cNvSpPr>
            <a:spLocks noGrp="1"/>
          </p:cNvSpPr>
          <p:nvPr>
            <p:ph idx="1"/>
          </p:nvPr>
        </p:nvSpPr>
        <p:spPr>
          <a:xfrm>
            <a:off x="838200" y="1101436"/>
            <a:ext cx="10515600" cy="5075527"/>
          </a:xfrm>
        </p:spPr>
        <p:txBody>
          <a:bodyPr/>
          <a:lstStyle/>
          <a:p>
            <a:r>
              <a:rPr lang="en-US" dirty="0" smtClean="0"/>
              <a:t>In order to leverage the full capabilities of the ArcGIS platform in a native mobile application, the </a:t>
            </a:r>
            <a:r>
              <a:rPr lang="en-US" b="1" dirty="0" smtClean="0"/>
              <a:t>ArcGIS Runtime</a:t>
            </a:r>
            <a:r>
              <a:rPr lang="en-US" dirty="0" smtClean="0"/>
              <a:t> Software Development Kits (SDKs) are required.</a:t>
            </a:r>
          </a:p>
          <a:p>
            <a:r>
              <a:rPr lang="en-US" dirty="0" smtClean="0"/>
              <a:t>ArcGIS Runtime </a:t>
            </a:r>
            <a:r>
              <a:rPr lang="en-US" dirty="0" smtClean="0"/>
              <a:t>Core</a:t>
            </a:r>
          </a:p>
          <a:p>
            <a:pPr lvl="1"/>
            <a:r>
              <a:rPr lang="en-US" dirty="0" smtClean="0"/>
              <a:t>Small, high performance C++ library</a:t>
            </a:r>
          </a:p>
          <a:p>
            <a:pPr lvl="1"/>
            <a:r>
              <a:rPr lang="en-US" dirty="0" smtClean="0"/>
              <a:t>Has its own geometry engine</a:t>
            </a:r>
          </a:p>
          <a:p>
            <a:pPr lvl="1"/>
            <a:r>
              <a:rPr lang="en-US" dirty="0" smtClean="0"/>
              <a:t>Renders map graphics on the device natively with GPU </a:t>
            </a:r>
            <a:r>
              <a:rPr lang="en-US" dirty="0" err="1" smtClean="0"/>
              <a:t>Accelaration</a:t>
            </a:r>
            <a:r>
              <a:rPr lang="en-US" dirty="0" smtClean="0"/>
              <a:t> (OpenGL and DirectX depending on platform)</a:t>
            </a:r>
          </a:p>
          <a:p>
            <a:r>
              <a:rPr lang="en-US" dirty="0" smtClean="0"/>
              <a:t>The Runtime Core is compiled </a:t>
            </a:r>
            <a:r>
              <a:rPr lang="en-US" dirty="0" smtClean="0"/>
              <a:t>natively onto each platform </a:t>
            </a:r>
          </a:p>
          <a:p>
            <a:pPr lvl="1"/>
            <a:r>
              <a:rPr lang="en-US" dirty="0" smtClean="0"/>
              <a:t>Desktop, iOS, </a:t>
            </a:r>
            <a:r>
              <a:rPr lang="en-US" dirty="0" smtClean="0"/>
              <a:t>Android</a:t>
            </a:r>
          </a:p>
          <a:p>
            <a:pPr lvl="1"/>
            <a:r>
              <a:rPr lang="en-US" dirty="0" smtClean="0"/>
              <a:t>Each platform has its own API</a:t>
            </a:r>
            <a:endParaRPr lang="en-US" dirty="0" smtClean="0"/>
          </a:p>
          <a:p>
            <a:pPr lvl="1"/>
            <a:endParaRPr lang="en-US" dirty="0"/>
          </a:p>
        </p:txBody>
      </p:sp>
    </p:spTree>
    <p:extLst>
      <p:ext uri="{BB962C8B-B14F-4D97-AF65-F5344CB8AC3E}">
        <p14:creationId xmlns:p14="http://schemas.microsoft.com/office/powerpoint/2010/main" val="1276810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566"/>
          </a:xfrm>
        </p:spPr>
        <p:txBody>
          <a:bodyPr/>
          <a:lstStyle/>
          <a:p>
            <a:r>
              <a:rPr lang="en-US" smtClean="0"/>
              <a:t>Goals of Application</a:t>
            </a:r>
            <a:endParaRPr lang="en-US"/>
          </a:p>
        </p:txBody>
      </p:sp>
      <p:sp>
        <p:nvSpPr>
          <p:cNvPr id="3" name="Content Placeholder 2"/>
          <p:cNvSpPr>
            <a:spLocks noGrp="1"/>
          </p:cNvSpPr>
          <p:nvPr>
            <p:ph idx="1"/>
          </p:nvPr>
        </p:nvSpPr>
        <p:spPr>
          <a:xfrm>
            <a:off x="838200" y="997530"/>
            <a:ext cx="10515600" cy="4909271"/>
          </a:xfrm>
        </p:spPr>
        <p:txBody>
          <a:bodyPr>
            <a:normAutofit lnSpcReduction="10000"/>
          </a:bodyPr>
          <a:lstStyle/>
          <a:p>
            <a:pPr marL="514350" indent="-514350">
              <a:buFont typeface="+mj-lt"/>
              <a:buAutoNum type="arabicPeriod"/>
            </a:pPr>
            <a:r>
              <a:rPr lang="en-US" sz="2200" dirty="0" smtClean="0"/>
              <a:t>Allow user to report sighting</a:t>
            </a:r>
          </a:p>
          <a:p>
            <a:pPr marL="971550" lvl="1" indent="-514350">
              <a:buFont typeface="+mj-lt"/>
              <a:buAutoNum type="arabicPeriod"/>
            </a:pPr>
            <a:r>
              <a:rPr lang="en-US" sz="1800" dirty="0" smtClean="0"/>
              <a:t>Use device GPS to capture location</a:t>
            </a:r>
          </a:p>
          <a:p>
            <a:pPr marL="971550" lvl="1" indent="-514350">
              <a:buFont typeface="+mj-lt"/>
              <a:buAutoNum type="arabicPeriod"/>
            </a:pPr>
            <a:r>
              <a:rPr lang="en-US" sz="1800" dirty="0" smtClean="0"/>
              <a:t>Use device camera to take photos (required for all sightings)</a:t>
            </a:r>
          </a:p>
          <a:p>
            <a:pPr marL="514350" indent="-514350">
              <a:buFont typeface="+mj-lt"/>
              <a:buAutoNum type="arabicPeriod"/>
            </a:pPr>
            <a:r>
              <a:rPr lang="en-US" sz="2200" dirty="0" smtClean="0"/>
              <a:t>Provide a simple identification guide </a:t>
            </a:r>
            <a:r>
              <a:rPr lang="en-US" sz="2200" dirty="0" smtClean="0"/>
              <a:t>for EAB </a:t>
            </a:r>
            <a:r>
              <a:rPr lang="en-US" sz="2200" dirty="0" smtClean="0"/>
              <a:t>and Ash </a:t>
            </a:r>
            <a:r>
              <a:rPr lang="en-US" sz="2200" dirty="0" smtClean="0"/>
              <a:t>trees</a:t>
            </a:r>
            <a:endParaRPr lang="en-US" sz="2200" dirty="0" smtClean="0"/>
          </a:p>
          <a:p>
            <a:pPr marL="514350" indent="-514350">
              <a:buFont typeface="+mj-lt"/>
              <a:buAutoNum type="arabicPeriod"/>
            </a:pPr>
            <a:r>
              <a:rPr lang="en-US" sz="2200" dirty="0" smtClean="0"/>
              <a:t>Incorporate a map view where the user can view existing sightings and MDA EAB GIS data</a:t>
            </a:r>
          </a:p>
          <a:p>
            <a:pPr marL="514350" indent="-514350">
              <a:buFont typeface="+mj-lt"/>
              <a:buAutoNum type="arabicPeriod"/>
            </a:pPr>
            <a:r>
              <a:rPr lang="en-US" sz="2200" dirty="0" smtClean="0"/>
              <a:t>Automatically generate an email to send to the MDA’s Arrest The Pest email account</a:t>
            </a:r>
          </a:p>
          <a:p>
            <a:pPr marL="971550" lvl="1" indent="-514350">
              <a:buFont typeface="+mj-lt"/>
              <a:buAutoNum type="arabicPeriod"/>
            </a:pPr>
            <a:r>
              <a:rPr lang="en-US" sz="1800" dirty="0" smtClean="0"/>
              <a:t>Add photos as attachments</a:t>
            </a:r>
          </a:p>
          <a:p>
            <a:pPr marL="514350" indent="-514350">
              <a:buFont typeface="+mj-lt"/>
              <a:buAutoNum type="arabicPeriod"/>
            </a:pPr>
            <a:r>
              <a:rPr lang="en-US" sz="2200" dirty="0" smtClean="0"/>
              <a:t>Send push notifications to all users when new sightings are reported</a:t>
            </a:r>
          </a:p>
          <a:p>
            <a:pPr marL="514350" indent="-514350">
              <a:buFont typeface="+mj-lt"/>
              <a:buAutoNum type="arabicPeriod"/>
            </a:pPr>
            <a:r>
              <a:rPr lang="en-US" sz="2200" dirty="0" smtClean="0"/>
              <a:t>Add authentication so the MDA can login to edit data </a:t>
            </a:r>
          </a:p>
          <a:p>
            <a:pPr marL="971550" lvl="1" indent="-514350">
              <a:buFont typeface="+mj-lt"/>
              <a:buAutoNum type="arabicPeriod"/>
            </a:pPr>
            <a:r>
              <a:rPr lang="en-US" sz="1800" dirty="0" smtClean="0"/>
              <a:t>Can use fingerprint ID on iOS – Very cool!</a:t>
            </a:r>
          </a:p>
          <a:p>
            <a:pPr marL="514350" indent="-514350">
              <a:buFont typeface="+mj-lt"/>
              <a:buAutoNum type="arabicPeriod"/>
            </a:pPr>
            <a:endParaRPr lang="en-US" dirty="0"/>
          </a:p>
        </p:txBody>
      </p:sp>
    </p:spTree>
    <p:extLst>
      <p:ext uri="{BB962C8B-B14F-4D97-AF65-F5344CB8AC3E}">
        <p14:creationId xmlns:p14="http://schemas.microsoft.com/office/powerpoint/2010/main" val="23593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8" y="305756"/>
            <a:ext cx="9603275" cy="712554"/>
          </a:xfrm>
        </p:spPr>
        <p:txBody>
          <a:bodyPr/>
          <a:lstStyle/>
          <a:p>
            <a:r>
              <a:rPr lang="en-US" smtClean="0"/>
              <a:t>Study area and data</a:t>
            </a:r>
            <a:endParaRPr lang="en-US"/>
          </a:p>
        </p:txBody>
      </p:sp>
      <p:sp>
        <p:nvSpPr>
          <p:cNvPr id="3" name="Content Placeholder 2"/>
          <p:cNvSpPr>
            <a:spLocks noGrp="1"/>
          </p:cNvSpPr>
          <p:nvPr>
            <p:ph idx="1"/>
          </p:nvPr>
        </p:nvSpPr>
        <p:spPr>
          <a:xfrm>
            <a:off x="1451579" y="1184564"/>
            <a:ext cx="9603275" cy="4281781"/>
          </a:xfrm>
        </p:spPr>
        <p:txBody>
          <a:bodyPr/>
          <a:lstStyle/>
          <a:p>
            <a:r>
              <a:rPr lang="en-US" sz="2400" dirty="0" smtClean="0"/>
              <a:t>This study will focus on the spread of the EAB in Minnesota, particularly in areas where the EAB has not been found yet</a:t>
            </a:r>
          </a:p>
          <a:p>
            <a:r>
              <a:rPr lang="en-US" sz="2400" dirty="0" smtClean="0"/>
              <a:t>A file Geodatabase was created with the schema for new sightings and for county data</a:t>
            </a:r>
          </a:p>
          <a:p>
            <a:pPr lvl="1"/>
            <a:r>
              <a:rPr lang="en-US" sz="2200" dirty="0" smtClean="0"/>
              <a:t>Counties downloaded from MN </a:t>
            </a:r>
            <a:r>
              <a:rPr lang="en-US" sz="2200" dirty="0" err="1" smtClean="0"/>
              <a:t>GeoCommons</a:t>
            </a:r>
            <a:endParaRPr lang="en-US" sz="2200" dirty="0" smtClean="0"/>
          </a:p>
          <a:p>
            <a:pPr lvl="1"/>
            <a:r>
              <a:rPr lang="en-US" sz="2200" dirty="0" smtClean="0"/>
              <a:t>Data referenced from MDA EAB information web services</a:t>
            </a:r>
          </a:p>
          <a:p>
            <a:endParaRPr lang="en-US" sz="2200" dirty="0" smtClean="0"/>
          </a:p>
          <a:p>
            <a:endParaRPr lang="en-US" dirty="0"/>
          </a:p>
        </p:txBody>
      </p:sp>
    </p:spTree>
    <p:extLst>
      <p:ext uri="{BB962C8B-B14F-4D97-AF65-F5344CB8AC3E}">
        <p14:creationId xmlns:p14="http://schemas.microsoft.com/office/powerpoint/2010/main" val="1648934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
            <a:ext cx="10515600" cy="997526"/>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838200" y="997527"/>
            <a:ext cx="10515600" cy="5179436"/>
          </a:xfrm>
        </p:spPr>
        <p:txBody>
          <a:bodyPr>
            <a:normAutofit/>
          </a:bodyPr>
          <a:lstStyle/>
          <a:p>
            <a:r>
              <a:rPr lang="en-US" dirty="0" smtClean="0"/>
              <a:t>iOS – App is currently 70% complete.  Built with Apple’s </a:t>
            </a:r>
            <a:r>
              <a:rPr lang="en-US" dirty="0" smtClean="0"/>
              <a:t>Swift </a:t>
            </a:r>
            <a:r>
              <a:rPr lang="en-US" dirty="0" smtClean="0"/>
              <a:t>programming language and the </a:t>
            </a:r>
            <a:r>
              <a:rPr lang="en-US" dirty="0" err="1" smtClean="0"/>
              <a:t>Xcode</a:t>
            </a:r>
            <a:r>
              <a:rPr lang="en-US" dirty="0" smtClean="0"/>
              <a:t> Integrated Development Environment (IDE)</a:t>
            </a:r>
          </a:p>
          <a:p>
            <a:pPr lvl="1"/>
            <a:r>
              <a:rPr lang="en-US" dirty="0" smtClean="0"/>
              <a:t>ArcGIS Runtime SDK for iOS was added to the project via </a:t>
            </a:r>
            <a:r>
              <a:rPr lang="en-US" dirty="0" err="1" smtClean="0"/>
              <a:t>CocoaPods</a:t>
            </a:r>
            <a:endParaRPr lang="en-US" dirty="0" smtClean="0"/>
          </a:p>
          <a:p>
            <a:r>
              <a:rPr lang="en-US" dirty="0" smtClean="0"/>
              <a:t>Android – Currently 40% complete.  Built with the Java programming language and Android Studio IDE.</a:t>
            </a:r>
          </a:p>
          <a:p>
            <a:pPr lvl="1"/>
            <a:r>
              <a:rPr lang="en-US" dirty="0" smtClean="0"/>
              <a:t>ArcGIS Runtime SDK was added to the project using a maven </a:t>
            </a:r>
            <a:r>
              <a:rPr lang="en-US" dirty="0" err="1" smtClean="0"/>
              <a:t>bintray</a:t>
            </a:r>
            <a:endParaRPr lang="en-US" dirty="0" smtClean="0"/>
          </a:p>
          <a:p>
            <a:r>
              <a:rPr lang="en-US" dirty="0" smtClean="0"/>
              <a:t>Both apps required special user permissions:</a:t>
            </a:r>
          </a:p>
          <a:p>
            <a:pPr lvl="1"/>
            <a:r>
              <a:rPr lang="en-US" dirty="0" smtClean="0"/>
              <a:t>Camera/media access</a:t>
            </a:r>
          </a:p>
          <a:p>
            <a:pPr lvl="1"/>
            <a:r>
              <a:rPr lang="en-US" dirty="0" smtClean="0"/>
              <a:t>GPS/location services</a:t>
            </a:r>
          </a:p>
          <a:p>
            <a:pPr lvl="1"/>
            <a:r>
              <a:rPr lang="en-US" dirty="0" smtClean="0"/>
              <a:t>Internet access</a:t>
            </a:r>
          </a:p>
          <a:p>
            <a:pPr lvl="1"/>
            <a:r>
              <a:rPr lang="en-US" dirty="0" smtClean="0"/>
              <a:t>In Android, permissions to use OpenGL for GPU acceleration had to be explicitly added.</a:t>
            </a:r>
            <a:endParaRPr lang="en-US" dirty="0"/>
          </a:p>
        </p:txBody>
      </p:sp>
    </p:spTree>
    <p:extLst>
      <p:ext uri="{BB962C8B-B14F-4D97-AF65-F5344CB8AC3E}">
        <p14:creationId xmlns:p14="http://schemas.microsoft.com/office/powerpoint/2010/main" val="7479041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a:xfrm>
            <a:off x="1451579" y="1517073"/>
            <a:ext cx="9603275" cy="4468091"/>
          </a:xfrm>
        </p:spPr>
        <p:txBody>
          <a:bodyPr>
            <a:normAutofit/>
          </a:bodyPr>
          <a:lstStyle/>
          <a:p>
            <a:r>
              <a:rPr lang="en-US" dirty="0" smtClean="0"/>
              <a:t>The mobile application can be used to effectively report new sightings.</a:t>
            </a:r>
          </a:p>
          <a:p>
            <a:r>
              <a:rPr lang="en-US" dirty="0" smtClean="0"/>
              <a:t>If many people use the app and are able to report sightings, it will help the MDA find sightings in new areas.</a:t>
            </a:r>
          </a:p>
          <a:p>
            <a:r>
              <a:rPr lang="en-US" dirty="0" smtClean="0"/>
              <a:t>If a new infestation is caught early enough, then maybe the MDA can act quickly to gain control over the local population before it spreads.</a:t>
            </a:r>
          </a:p>
          <a:p>
            <a:r>
              <a:rPr lang="en-US" dirty="0" smtClean="0"/>
              <a:t>The biggest challenge will be getting people to use the app.</a:t>
            </a:r>
          </a:p>
          <a:p>
            <a:r>
              <a:rPr lang="en-US" dirty="0" smtClean="0"/>
              <a:t>How to get the word out?</a:t>
            </a:r>
          </a:p>
          <a:p>
            <a:pPr lvl="1"/>
            <a:r>
              <a:rPr lang="en-US" dirty="0" smtClean="0"/>
              <a:t>Social Media?</a:t>
            </a:r>
          </a:p>
          <a:p>
            <a:r>
              <a:rPr lang="en-US" dirty="0" smtClean="0"/>
              <a:t>How to educate people that this is an important issue and they can help?</a:t>
            </a:r>
            <a:endParaRPr lang="en-US" dirty="0"/>
          </a:p>
        </p:txBody>
      </p:sp>
    </p:spTree>
    <p:extLst>
      <p:ext uri="{BB962C8B-B14F-4D97-AF65-F5344CB8AC3E}">
        <p14:creationId xmlns:p14="http://schemas.microsoft.com/office/powerpoint/2010/main" val="1131729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795681"/>
          </a:xfrm>
        </p:spPr>
        <p:txBody>
          <a:bodyPr/>
          <a:lstStyle/>
          <a:p>
            <a:r>
              <a:rPr lang="en-US" dirty="0" smtClean="0"/>
              <a:t>conclusion</a:t>
            </a:r>
            <a:endParaRPr lang="en-US" dirty="0"/>
          </a:p>
        </p:txBody>
      </p:sp>
      <p:sp>
        <p:nvSpPr>
          <p:cNvPr id="3" name="Content Placeholder 2"/>
          <p:cNvSpPr>
            <a:spLocks noGrp="1"/>
          </p:cNvSpPr>
          <p:nvPr>
            <p:ph idx="1"/>
          </p:nvPr>
        </p:nvSpPr>
        <p:spPr>
          <a:xfrm>
            <a:off x="1451579" y="1600200"/>
            <a:ext cx="9603275" cy="3866145"/>
          </a:xfrm>
        </p:spPr>
        <p:txBody>
          <a:bodyPr>
            <a:normAutofit/>
          </a:bodyPr>
          <a:lstStyle/>
          <a:p>
            <a:r>
              <a:rPr lang="en-US" sz="2400" dirty="0" smtClean="0"/>
              <a:t>Through this research, I have successfully built an iOS and Android app to report EAB sightings.</a:t>
            </a:r>
          </a:p>
          <a:p>
            <a:r>
              <a:rPr lang="en-US" sz="2400" dirty="0" smtClean="0"/>
              <a:t>The applications alert the appropriate authority (MDA and DNR)</a:t>
            </a:r>
          </a:p>
          <a:p>
            <a:r>
              <a:rPr lang="en-US" sz="2400" dirty="0" smtClean="0"/>
              <a:t>The app will assist in early detection so the MDA can institute quarantines</a:t>
            </a:r>
          </a:p>
          <a:p>
            <a:r>
              <a:rPr lang="en-US" sz="2400" dirty="0" smtClean="0"/>
              <a:t>With the ability to report sightings in real time, it will be helpful in reducing the spread of the EAB in Minnesota</a:t>
            </a:r>
          </a:p>
          <a:p>
            <a:pPr lvl="1"/>
            <a:endParaRPr lang="en-US" sz="2400" dirty="0"/>
          </a:p>
        </p:txBody>
      </p:sp>
    </p:spTree>
    <p:extLst>
      <p:ext uri="{BB962C8B-B14F-4D97-AF65-F5344CB8AC3E}">
        <p14:creationId xmlns:p14="http://schemas.microsoft.com/office/powerpoint/2010/main" val="1966941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94919"/>
            <a:ext cx="9520158" cy="1049235"/>
          </a:xfrm>
        </p:spPr>
        <p:txBody>
          <a:bodyPr/>
          <a:lstStyle/>
          <a:p>
            <a:r>
              <a:rPr lang="en-US" dirty="0"/>
              <a:t>Emerald Ash </a:t>
            </a:r>
            <a:r>
              <a:rPr lang="en-US" dirty="0" smtClean="0"/>
              <a:t>Borer (</a:t>
            </a:r>
            <a:r>
              <a:rPr lang="en-US" i="1" dirty="0" err="1" smtClean="0"/>
              <a:t>Agrilus</a:t>
            </a:r>
            <a:r>
              <a:rPr lang="en-US" i="1" dirty="0" smtClean="0"/>
              <a:t> </a:t>
            </a:r>
            <a:r>
              <a:rPr lang="en-US" i="1" dirty="0" err="1" smtClean="0"/>
              <a:t>planipennis</a:t>
            </a:r>
            <a:r>
              <a:rPr lang="en-US" dirty="0" smtClean="0"/>
              <a:t>)</a:t>
            </a:r>
            <a:endParaRPr lang="en-US" dirty="0"/>
          </a:p>
        </p:txBody>
      </p:sp>
      <p:sp>
        <p:nvSpPr>
          <p:cNvPr id="3" name="Content Placeholder 2"/>
          <p:cNvSpPr>
            <a:spLocks noGrp="1"/>
          </p:cNvSpPr>
          <p:nvPr>
            <p:ph idx="1"/>
          </p:nvPr>
        </p:nvSpPr>
        <p:spPr>
          <a:xfrm>
            <a:off x="284751" y="1501329"/>
            <a:ext cx="9041626" cy="4351338"/>
          </a:xfrm>
        </p:spPr>
        <p:txBody>
          <a:bodyPr/>
          <a:lstStyle/>
          <a:p>
            <a:r>
              <a:rPr lang="en-US" dirty="0" smtClean="0"/>
              <a:t>Invasive</a:t>
            </a:r>
            <a:r>
              <a:rPr lang="en-US" dirty="0" smtClean="0"/>
              <a:t> </a:t>
            </a:r>
            <a:r>
              <a:rPr lang="en-US" dirty="0"/>
              <a:t>beetle from Asia</a:t>
            </a:r>
          </a:p>
          <a:p>
            <a:r>
              <a:rPr lang="en-US" dirty="0"/>
              <a:t>Member of the </a:t>
            </a:r>
            <a:r>
              <a:rPr lang="en-US" dirty="0" err="1"/>
              <a:t>Buprestidae</a:t>
            </a:r>
            <a:r>
              <a:rPr lang="en-US" dirty="0"/>
              <a:t> (wood-boring beetle) family</a:t>
            </a:r>
          </a:p>
          <a:p>
            <a:r>
              <a:rPr lang="en-US" dirty="0"/>
              <a:t>1-2 Year life cycle</a:t>
            </a:r>
          </a:p>
          <a:p>
            <a:r>
              <a:rPr lang="en-US" dirty="0"/>
              <a:t>Larvae </a:t>
            </a:r>
            <a:r>
              <a:rPr lang="en-US" dirty="0" smtClean="0"/>
              <a:t>eat through the phloem and cambium of ash trees </a:t>
            </a:r>
            <a:r>
              <a:rPr lang="en-US" dirty="0"/>
              <a:t>disrupting water and nutrient transport</a:t>
            </a:r>
          </a:p>
          <a:p>
            <a:r>
              <a:rPr lang="en-US" dirty="0"/>
              <a:t>Killed </a:t>
            </a:r>
            <a:r>
              <a:rPr lang="en-US" dirty="0" smtClean="0"/>
              <a:t>hundreds of millions </a:t>
            </a:r>
            <a:r>
              <a:rPr lang="en-US" dirty="0"/>
              <a:t>of Ash trees in North America</a:t>
            </a:r>
          </a:p>
          <a:p>
            <a:r>
              <a:rPr lang="en-US" dirty="0"/>
              <a:t>Responsible for </a:t>
            </a:r>
            <a:r>
              <a:rPr lang="en-US" dirty="0" smtClean="0"/>
              <a:t>billions </a:t>
            </a:r>
            <a:r>
              <a:rPr lang="en-US" dirty="0"/>
              <a:t>of dollars of damage</a:t>
            </a:r>
          </a:p>
        </p:txBody>
      </p:sp>
      <p:pic>
        <p:nvPicPr>
          <p:cNvPr id="6" name="Picture 5"/>
          <p:cNvPicPr>
            <a:picLocks noChangeAspect="1"/>
          </p:cNvPicPr>
          <p:nvPr/>
        </p:nvPicPr>
        <p:blipFill>
          <a:blip r:embed="rId3"/>
          <a:stretch>
            <a:fillRect/>
          </a:stretch>
        </p:blipFill>
        <p:spPr>
          <a:xfrm>
            <a:off x="7169727" y="3643991"/>
            <a:ext cx="1887438" cy="1822354"/>
          </a:xfrm>
          <a:prstGeom prst="rect">
            <a:avLst/>
          </a:prstGeom>
        </p:spPr>
      </p:pic>
      <p:grpSp>
        <p:nvGrpSpPr>
          <p:cNvPr id="5" name="Group 4"/>
          <p:cNvGrpSpPr/>
          <p:nvPr/>
        </p:nvGrpSpPr>
        <p:grpSpPr>
          <a:xfrm>
            <a:off x="8999149" y="419764"/>
            <a:ext cx="4111409" cy="5852667"/>
            <a:chOff x="9057165" y="0"/>
            <a:chExt cx="4111409" cy="5852667"/>
          </a:xfrm>
        </p:grpSpPr>
        <p:pic>
          <p:nvPicPr>
            <p:cNvPr id="4" name="Picture 3"/>
            <p:cNvPicPr>
              <a:picLocks noChangeAspect="1"/>
            </p:cNvPicPr>
            <p:nvPr/>
          </p:nvPicPr>
          <p:blipFill rotWithShape="1">
            <a:blip r:embed="rId4"/>
            <a:srcRect t="8317"/>
            <a:stretch/>
          </p:blipFill>
          <p:spPr>
            <a:xfrm rot="16200000">
              <a:off x="8195085" y="879179"/>
              <a:ext cx="5852667" cy="4094310"/>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22661" cy="369332"/>
            </a:xfrm>
            <a:prstGeom prst="rect">
              <a:avLst/>
            </a:prstGeom>
            <a:noFill/>
          </p:spPr>
          <p:txBody>
            <a:bodyPr wrap="none" rtlCol="0">
              <a:spAutoFit/>
            </a:bodyPr>
            <a:lstStyle/>
            <a:p>
              <a:r>
                <a:rPr lang="en-US"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64953" cy="369332"/>
            </a:xfrm>
            <a:prstGeom prst="rect">
              <a:avLst/>
            </a:prstGeom>
            <a:noFill/>
          </p:spPr>
          <p:txBody>
            <a:bodyPr wrap="none" rtlCol="0">
              <a:spAutoFit/>
            </a:bodyPr>
            <a:lstStyle/>
            <a:p>
              <a:r>
                <a:rPr lang="en-US"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659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4182" y="2660073"/>
            <a:ext cx="2556163" cy="1200329"/>
          </a:xfrm>
          <a:prstGeom prst="rect">
            <a:avLst/>
          </a:prstGeom>
          <a:noFill/>
        </p:spPr>
        <p:txBody>
          <a:bodyPr wrap="square" rtlCol="0">
            <a:spAutoFit/>
          </a:bodyPr>
          <a:lstStyle/>
          <a:p>
            <a:r>
              <a:rPr lang="en-US" sz="7200" dirty="0" smtClean="0"/>
              <a:t>Demo</a:t>
            </a:r>
            <a:endParaRPr lang="en-US" sz="7200" dirty="0"/>
          </a:p>
        </p:txBody>
      </p:sp>
    </p:spTree>
    <p:extLst>
      <p:ext uri="{BB962C8B-B14F-4D97-AF65-F5344CB8AC3E}">
        <p14:creationId xmlns:p14="http://schemas.microsoft.com/office/powerpoint/2010/main" val="68142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386"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36" y="103116"/>
            <a:ext cx="4265046"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103116"/>
            <a:ext cx="4256690" cy="6858000"/>
          </a:xfrm>
          <a:prstGeom prst="rect">
            <a:avLst/>
          </a:prstGeom>
        </p:spPr>
      </p:pic>
    </p:spTree>
    <p:extLst>
      <p:ext uri="{BB962C8B-B14F-4D97-AF65-F5344CB8AC3E}">
        <p14:creationId xmlns:p14="http://schemas.microsoft.com/office/powerpoint/2010/main" val="290637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7"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41" y="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514" y="0"/>
            <a:ext cx="4256690" cy="6858000"/>
          </a:xfrm>
          <a:prstGeom prst="rect">
            <a:avLst/>
          </a:prstGeom>
        </p:spPr>
      </p:pic>
    </p:spTree>
    <p:extLst>
      <p:ext uri="{BB962C8B-B14F-4D97-AF65-F5344CB8AC3E}">
        <p14:creationId xmlns:p14="http://schemas.microsoft.com/office/powerpoint/2010/main" val="1977296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425669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64" y="13970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328" y="300181"/>
            <a:ext cx="4256690" cy="6858000"/>
          </a:xfrm>
          <a:prstGeom prst="rect">
            <a:avLst/>
          </a:prstGeom>
        </p:spPr>
      </p:pic>
    </p:spTree>
    <p:extLst>
      <p:ext uri="{BB962C8B-B14F-4D97-AF65-F5344CB8AC3E}">
        <p14:creationId xmlns:p14="http://schemas.microsoft.com/office/powerpoint/2010/main" val="614357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95"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0"/>
            <a:ext cx="4176614"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981" y="0"/>
            <a:ext cx="4256690" cy="6858000"/>
          </a:xfrm>
          <a:prstGeom prst="rect">
            <a:avLst/>
          </a:prstGeom>
        </p:spPr>
      </p:pic>
    </p:spTree>
    <p:extLst>
      <p:ext uri="{BB962C8B-B14F-4D97-AF65-F5344CB8AC3E}">
        <p14:creationId xmlns:p14="http://schemas.microsoft.com/office/powerpoint/2010/main" val="1523048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your attention!</a:t>
            </a:r>
            <a:endParaRPr lang="en-US" dirty="0"/>
          </a:p>
        </p:txBody>
      </p:sp>
      <p:sp>
        <p:nvSpPr>
          <p:cNvPr id="4" name="TextBox 3"/>
          <p:cNvSpPr txBox="1"/>
          <p:nvPr/>
        </p:nvSpPr>
        <p:spPr>
          <a:xfrm>
            <a:off x="1641764" y="2223655"/>
            <a:ext cx="7294418" cy="769441"/>
          </a:xfrm>
          <a:prstGeom prst="rect">
            <a:avLst/>
          </a:prstGeom>
          <a:noFill/>
        </p:spPr>
        <p:txBody>
          <a:bodyPr wrap="square" rtlCol="0">
            <a:spAutoFit/>
          </a:bodyPr>
          <a:lstStyle/>
          <a:p>
            <a:r>
              <a:rPr lang="en-US" sz="4400" dirty="0" smtClean="0"/>
              <a:t>Questions?</a:t>
            </a:r>
            <a:endParaRPr lang="en-US" sz="4400" dirty="0"/>
          </a:p>
        </p:txBody>
      </p:sp>
    </p:spTree>
    <p:extLst>
      <p:ext uri="{BB962C8B-B14F-4D97-AF65-F5344CB8AC3E}">
        <p14:creationId xmlns:p14="http://schemas.microsoft.com/office/powerpoint/2010/main" val="1718057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204" y="149207"/>
            <a:ext cx="9603275" cy="1049235"/>
          </a:xfrm>
        </p:spPr>
        <p:txBody>
          <a:bodyPr/>
          <a:lstStyle/>
          <a:p>
            <a:r>
              <a:rPr lang="en-US" dirty="0" smtClean="0"/>
              <a:t>Dispersal in North America</a:t>
            </a:r>
            <a:endParaRPr lang="en-US" dirty="0"/>
          </a:p>
        </p:txBody>
      </p:sp>
      <p:sp>
        <p:nvSpPr>
          <p:cNvPr id="3" name="Content Placeholder 2"/>
          <p:cNvSpPr>
            <a:spLocks noGrp="1"/>
          </p:cNvSpPr>
          <p:nvPr>
            <p:ph idx="1"/>
          </p:nvPr>
        </p:nvSpPr>
        <p:spPr>
          <a:xfrm>
            <a:off x="900546" y="1386321"/>
            <a:ext cx="10515600" cy="3224357"/>
          </a:xfrm>
        </p:spPr>
        <p:txBody>
          <a:bodyPr/>
          <a:lstStyle/>
          <a:p>
            <a:r>
              <a:rPr lang="en-US" dirty="0" smtClean="0"/>
              <a:t>First discovered in North America in the Detroit, MI area in 2002, though it had likely been here since the late 1990’s.</a:t>
            </a:r>
          </a:p>
          <a:p>
            <a:r>
              <a:rPr lang="en-US" dirty="0" smtClean="0"/>
              <a:t>They usually only fly about 0.5km from their host tree</a:t>
            </a:r>
          </a:p>
          <a:p>
            <a:r>
              <a:rPr lang="en-US" dirty="0" smtClean="0"/>
              <a:t>Most of their movement is from humans unknowingly transporting larvae in firewood.</a:t>
            </a:r>
          </a:p>
          <a:p>
            <a:pPr lvl="1"/>
            <a:r>
              <a:rPr lang="en-US" dirty="0" smtClean="0"/>
              <a:t>Larvae can stay in the wood for up to 2 years</a:t>
            </a:r>
            <a:endParaRPr lang="en-US" dirty="0"/>
          </a:p>
        </p:txBody>
      </p:sp>
      <p:pic>
        <p:nvPicPr>
          <p:cNvPr id="4" name="Picture 3"/>
          <p:cNvPicPr>
            <a:picLocks noChangeAspect="1"/>
          </p:cNvPicPr>
          <p:nvPr/>
        </p:nvPicPr>
        <p:blipFill>
          <a:blip r:embed="rId2"/>
          <a:stretch>
            <a:fillRect/>
          </a:stretch>
        </p:blipFill>
        <p:spPr>
          <a:xfrm>
            <a:off x="7466879" y="3533349"/>
            <a:ext cx="3657600" cy="2487168"/>
          </a:xfrm>
          <a:prstGeom prst="rect">
            <a:avLst/>
          </a:prstGeom>
        </p:spPr>
      </p:pic>
      <p:pic>
        <p:nvPicPr>
          <p:cNvPr id="5" name="Picture 4"/>
          <p:cNvPicPr>
            <a:picLocks noChangeAspect="1"/>
          </p:cNvPicPr>
          <p:nvPr/>
        </p:nvPicPr>
        <p:blipFill>
          <a:blip r:embed="rId3"/>
          <a:stretch>
            <a:fillRect/>
          </a:stretch>
        </p:blipFill>
        <p:spPr>
          <a:xfrm>
            <a:off x="1977350" y="3827441"/>
            <a:ext cx="3279377" cy="2352861"/>
          </a:xfrm>
          <a:prstGeom prst="rect">
            <a:avLst/>
          </a:prstGeom>
        </p:spPr>
      </p:pic>
    </p:spTree>
    <p:extLst>
      <p:ext uri="{BB962C8B-B14F-4D97-AF65-F5344CB8AC3E}">
        <p14:creationId xmlns:p14="http://schemas.microsoft.com/office/powerpoint/2010/main" val="525596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8" y="0"/>
            <a:ext cx="9996055" cy="6069033"/>
          </a:xfrm>
          <a:prstGeom prst="rect">
            <a:avLst/>
          </a:prstGeom>
        </p:spPr>
      </p:pic>
    </p:spTree>
    <p:extLst>
      <p:ext uri="{BB962C8B-B14F-4D97-AF65-F5344CB8AC3E}">
        <p14:creationId xmlns:p14="http://schemas.microsoft.com/office/powerpoint/2010/main" val="1672853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365124"/>
            <a:ext cx="3598718" cy="4851111"/>
          </a:xfrm>
        </p:spPr>
        <p:txBody>
          <a:bodyPr/>
          <a:lstStyle/>
          <a:p>
            <a:r>
              <a:rPr lang="en-US" smtClean="0"/>
              <a:t>EAB Distribution in Minnesota</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563" y="0"/>
            <a:ext cx="6063441" cy="6145379"/>
          </a:xfrm>
          <a:prstGeom prst="rect">
            <a:avLst/>
          </a:prstGeom>
        </p:spPr>
      </p:pic>
    </p:spTree>
    <p:extLst>
      <p:ext uri="{BB962C8B-B14F-4D97-AF65-F5344CB8AC3E}">
        <p14:creationId xmlns:p14="http://schemas.microsoft.com/office/powerpoint/2010/main" val="1104214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838200" y="997528"/>
            <a:ext cx="10778836" cy="5340926"/>
          </a:xfrm>
        </p:spPr>
        <p:txBody>
          <a:bodyPr>
            <a:normAutofit/>
          </a:bodyPr>
          <a:lstStyle/>
          <a:p>
            <a:r>
              <a:rPr lang="en-US" sz="2400" dirty="0" smtClean="0"/>
              <a:t>The Minnesota Department of Agriculture (MDA) is the lead agency in Minnesota for monitoring the movements of the EAB.</a:t>
            </a:r>
          </a:p>
          <a:p>
            <a:r>
              <a:rPr lang="en-US" sz="2400" dirty="0" smtClean="0"/>
              <a:t>Insect trapping</a:t>
            </a:r>
          </a:p>
          <a:p>
            <a:r>
              <a:rPr lang="en-US" sz="2400" dirty="0" smtClean="0"/>
              <a:t>Field inspections in high risk areas </a:t>
            </a:r>
          </a:p>
          <a:p>
            <a:pPr lvl="1"/>
            <a:r>
              <a:rPr lang="en-US" sz="2400" dirty="0" smtClean="0"/>
              <a:t>Rely on visual cues</a:t>
            </a:r>
          </a:p>
          <a:p>
            <a:pPr lvl="2"/>
            <a:r>
              <a:rPr lang="en-US" sz="2000" dirty="0" smtClean="0"/>
              <a:t>Crown dieback</a:t>
            </a:r>
          </a:p>
          <a:p>
            <a:pPr lvl="2"/>
            <a:r>
              <a:rPr lang="en-US" sz="2000" dirty="0" err="1" smtClean="0"/>
              <a:t>Epicormic</a:t>
            </a:r>
            <a:r>
              <a:rPr lang="en-US" sz="2000" dirty="0" smtClean="0"/>
              <a:t> sprouts</a:t>
            </a:r>
          </a:p>
          <a:p>
            <a:pPr lvl="2"/>
            <a:r>
              <a:rPr lang="en-US" sz="2000" dirty="0" smtClean="0"/>
              <a:t>D – Shaped Exit holes</a:t>
            </a:r>
          </a:p>
          <a:p>
            <a:pPr lvl="2"/>
            <a:r>
              <a:rPr lang="en-US" sz="2000" dirty="0" smtClean="0"/>
              <a:t>Bark splitting / visible larval galleries</a:t>
            </a:r>
          </a:p>
          <a:p>
            <a:pPr lvl="2"/>
            <a:r>
              <a:rPr lang="en-US" sz="2000" dirty="0" smtClean="0"/>
              <a:t>Woodpecker flecking</a:t>
            </a:r>
          </a:p>
          <a:p>
            <a:pPr lvl="3"/>
            <a:r>
              <a:rPr lang="en-US" sz="2000" dirty="0" smtClean="0"/>
              <a:t>Woodpeckers</a:t>
            </a:r>
            <a:r>
              <a:rPr lang="en-US" sz="2000" dirty="0" smtClean="0"/>
              <a:t> </a:t>
            </a:r>
            <a:r>
              <a:rPr lang="en-US" sz="2000" dirty="0" smtClean="0"/>
              <a:t>peel back the bark to search for larvae</a:t>
            </a:r>
          </a:p>
          <a:p>
            <a:pPr lvl="1"/>
            <a:endParaRPr lang="en-US" sz="2400" dirty="0" smtClean="0"/>
          </a:p>
          <a:p>
            <a:pPr lvl="1"/>
            <a:endParaRPr lang="en-US" dirty="0"/>
          </a:p>
        </p:txBody>
      </p:sp>
    </p:spTree>
    <p:extLst>
      <p:ext uri="{BB962C8B-B14F-4D97-AF65-F5344CB8AC3E}">
        <p14:creationId xmlns:p14="http://schemas.microsoft.com/office/powerpoint/2010/main" val="1735572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969327" y="0"/>
            <a:ext cx="5403273" cy="6068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0" y="2023379"/>
            <a:ext cx="3230879" cy="1754326"/>
          </a:xfrm>
          <a:prstGeom prst="rect">
            <a:avLst/>
          </a:prstGeom>
          <a:noFill/>
        </p:spPr>
        <p:txBody>
          <a:bodyPr wrap="squar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EAB Risk Map</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4852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l="4847" t="6351" r="5359" b="5370"/>
          <a:stretch/>
        </p:blipFill>
        <p:spPr bwMode="auto">
          <a:xfrm>
            <a:off x="5133109" y="36830"/>
            <a:ext cx="4879657" cy="6114588"/>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519545" y="1039091"/>
            <a:ext cx="3574473" cy="4154984"/>
          </a:xfrm>
          <a:prstGeom prst="rect">
            <a:avLst/>
          </a:prstGeom>
          <a:noFill/>
        </p:spPr>
        <p:txBody>
          <a:bodyPr wrap="square" rtlCol="0">
            <a:spAutoFit/>
          </a:bodyPr>
          <a:lstStyle/>
          <a:p>
            <a:r>
              <a:rPr lang="en-US" sz="2400" dirty="0" smtClean="0"/>
              <a:t>There are areas in northern Minnesota where winters are too harsh for EAB larvae to survive</a:t>
            </a:r>
          </a:p>
          <a:p>
            <a:endParaRPr lang="en-US" sz="2400" dirty="0"/>
          </a:p>
          <a:p>
            <a:endParaRPr lang="en-US" sz="2400" dirty="0" smtClean="0"/>
          </a:p>
          <a:p>
            <a:r>
              <a:rPr lang="en-US" sz="2400" dirty="0" smtClean="0"/>
              <a:t>50% mortality when temps are -20°F to -30</a:t>
            </a:r>
            <a:r>
              <a:rPr lang="en-US" sz="2400" dirty="0"/>
              <a:t>°F</a:t>
            </a:r>
            <a:r>
              <a:rPr lang="en-US" sz="2400" dirty="0" smtClean="0"/>
              <a:t>.</a:t>
            </a:r>
          </a:p>
          <a:p>
            <a:endParaRPr lang="en-US" sz="2400" dirty="0"/>
          </a:p>
          <a:p>
            <a:r>
              <a:rPr lang="en-US" sz="2400" dirty="0" smtClean="0"/>
              <a:t>90% mortality when temps fall under -30</a:t>
            </a:r>
            <a:r>
              <a:rPr lang="en-US" sz="2400" dirty="0"/>
              <a:t>°F</a:t>
            </a:r>
          </a:p>
        </p:txBody>
      </p:sp>
    </p:spTree>
    <p:extLst>
      <p:ext uri="{BB962C8B-B14F-4D97-AF65-F5344CB8AC3E}">
        <p14:creationId xmlns:p14="http://schemas.microsoft.com/office/powerpoint/2010/main" val="953688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7934324" y="2567855"/>
            <a:ext cx="1658039" cy="1653307"/>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2" name="Title 1"/>
          <p:cNvSpPr>
            <a:spLocks noGrp="1"/>
          </p:cNvSpPr>
          <p:nvPr>
            <p:ph type="title"/>
          </p:nvPr>
        </p:nvSpPr>
        <p:spPr>
          <a:xfrm>
            <a:off x="1534696" y="188569"/>
            <a:ext cx="9520158" cy="1049235"/>
          </a:xfrm>
        </p:spPr>
        <p:txBody>
          <a:bodyPr/>
          <a:lstStyle/>
          <a:p>
            <a:r>
              <a:rPr lang="en-US" i="1" dirty="0" err="1"/>
              <a:t>Fraxinus</a:t>
            </a:r>
            <a:r>
              <a:rPr lang="en-US" dirty="0"/>
              <a:t> Spp. (Ash Tree)</a:t>
            </a:r>
          </a:p>
        </p:txBody>
      </p:sp>
      <p:pic>
        <p:nvPicPr>
          <p:cNvPr id="4" name="Picture 3"/>
          <p:cNvPicPr>
            <a:picLocks noChangeAspect="1"/>
          </p:cNvPicPr>
          <p:nvPr/>
        </p:nvPicPr>
        <p:blipFill>
          <a:blip r:embed="rId4"/>
          <a:stretch>
            <a:fillRect/>
          </a:stretch>
        </p:blipFill>
        <p:spPr>
          <a:xfrm>
            <a:off x="2023664" y="1845180"/>
            <a:ext cx="2256236" cy="3054174"/>
          </a:xfrm>
          <a:prstGeom prst="rect">
            <a:avLst/>
          </a:prstGeom>
        </p:spPr>
      </p:pic>
      <p:pic>
        <p:nvPicPr>
          <p:cNvPr id="5" name="Picture 4"/>
          <p:cNvPicPr>
            <a:picLocks noChangeAspect="1"/>
          </p:cNvPicPr>
          <p:nvPr/>
        </p:nvPicPr>
        <p:blipFill>
          <a:blip r:embed="rId5"/>
          <a:stretch>
            <a:fillRect/>
          </a:stretch>
        </p:blipFill>
        <p:spPr>
          <a:xfrm>
            <a:off x="8002391" y="866056"/>
            <a:ext cx="1487124" cy="1487124"/>
          </a:xfrm>
          <a:prstGeom prst="rect">
            <a:avLst/>
          </a:prstGeom>
        </p:spPr>
      </p:pic>
      <p:pic>
        <p:nvPicPr>
          <p:cNvPr id="7" name="Picture 6"/>
          <p:cNvPicPr>
            <a:picLocks noChangeAspect="1"/>
          </p:cNvPicPr>
          <p:nvPr/>
        </p:nvPicPr>
        <p:blipFill>
          <a:blip r:embed="rId6"/>
          <a:stretch>
            <a:fillRect/>
          </a:stretch>
        </p:blipFill>
        <p:spPr>
          <a:xfrm>
            <a:off x="7965463" y="5126566"/>
            <a:ext cx="1593850" cy="178511"/>
          </a:xfrm>
          <a:prstGeom prst="rect">
            <a:avLst/>
          </a:prstGeom>
        </p:spPr>
      </p:pic>
      <p:cxnSp>
        <p:nvCxnSpPr>
          <p:cNvPr id="9" name="Straight Connector 8"/>
          <p:cNvCxnSpPr/>
          <p:nvPr/>
        </p:nvCxnSpPr>
        <p:spPr>
          <a:xfrm flipV="1">
            <a:off x="4959350" y="3390900"/>
            <a:ext cx="732252" cy="4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92215" y="1585218"/>
            <a:ext cx="0" cy="18056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84300" y="1638300"/>
            <a:ext cx="3575050" cy="3575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63915" y="713186"/>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74000" y="4345780"/>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9085" y="2519363"/>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5692215" y="1585218"/>
            <a:ext cx="2171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691602" y="3390900"/>
            <a:ext cx="2193910" cy="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5691602" y="5213349"/>
            <a:ext cx="2182398" cy="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91602" y="3390900"/>
            <a:ext cx="614" cy="182245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6636657" y="850900"/>
            <a:ext cx="3810000" cy="5080000"/>
          </a:xfrm>
          <a:prstGeom prst="rect">
            <a:avLst/>
          </a:prstGeom>
        </p:spPr>
      </p:pic>
      <p:sp>
        <p:nvSpPr>
          <p:cNvPr id="19" name="Rectangle 18"/>
          <p:cNvSpPr/>
          <p:nvPr/>
        </p:nvSpPr>
        <p:spPr>
          <a:xfrm>
            <a:off x="6636657" y="850900"/>
            <a:ext cx="381000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9" idx="1"/>
          </p:cNvCxnSpPr>
          <p:nvPr/>
        </p:nvCxnSpPr>
        <p:spPr>
          <a:xfrm flipV="1">
            <a:off x="4956570" y="3390900"/>
            <a:ext cx="1680087" cy="47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24827" y="998538"/>
            <a:ext cx="3465812" cy="485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8"/>
          <a:srcRect b="6296"/>
          <a:stretch/>
        </p:blipFill>
        <p:spPr>
          <a:xfrm>
            <a:off x="6635644" y="1005334"/>
            <a:ext cx="3444177" cy="4840982"/>
          </a:xfrm>
          <a:prstGeom prst="rect">
            <a:avLst/>
          </a:prstGeom>
        </p:spPr>
      </p:pic>
      <p:pic>
        <p:nvPicPr>
          <p:cNvPr id="37" name="Picture 36"/>
          <p:cNvPicPr>
            <a:picLocks noChangeAspect="1"/>
          </p:cNvPicPr>
          <p:nvPr/>
        </p:nvPicPr>
        <p:blipFill rotWithShape="1">
          <a:blip r:embed="rId9"/>
          <a:srcRect b="6722"/>
          <a:stretch/>
        </p:blipFill>
        <p:spPr>
          <a:xfrm>
            <a:off x="6637950" y="2264400"/>
            <a:ext cx="3657600" cy="2274487"/>
          </a:xfrm>
          <a:prstGeom prst="rect">
            <a:avLst/>
          </a:prstGeom>
        </p:spPr>
      </p:pic>
      <p:sp>
        <p:nvSpPr>
          <p:cNvPr id="38" name="Rectangle 37"/>
          <p:cNvSpPr/>
          <p:nvPr/>
        </p:nvSpPr>
        <p:spPr>
          <a:xfrm>
            <a:off x="6623533" y="2259681"/>
            <a:ext cx="3672017" cy="2279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11613" y="2459436"/>
            <a:ext cx="867205" cy="2000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10"/>
          <a:stretch>
            <a:fillRect/>
          </a:stretch>
        </p:blipFill>
        <p:spPr>
          <a:xfrm>
            <a:off x="1542031" y="1726103"/>
            <a:ext cx="5474840" cy="3887540"/>
          </a:xfrm>
          <a:prstGeom prst="rect">
            <a:avLst/>
          </a:prstGeom>
        </p:spPr>
      </p:pic>
      <p:grpSp>
        <p:nvGrpSpPr>
          <p:cNvPr id="47" name="Group 46"/>
          <p:cNvGrpSpPr/>
          <p:nvPr/>
        </p:nvGrpSpPr>
        <p:grpSpPr>
          <a:xfrm>
            <a:off x="7010610" y="1732857"/>
            <a:ext cx="1101003" cy="3880989"/>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6636657" y="1709153"/>
            <a:ext cx="2571750" cy="3429000"/>
          </a:xfrm>
          <a:prstGeom prst="rect">
            <a:avLst/>
          </a:prstGeom>
        </p:spPr>
      </p:pic>
      <p:sp>
        <p:nvSpPr>
          <p:cNvPr id="49" name="Rectangle 48"/>
          <p:cNvSpPr/>
          <p:nvPr/>
        </p:nvSpPr>
        <p:spPr>
          <a:xfrm>
            <a:off x="6627254" y="1699182"/>
            <a:ext cx="2581153" cy="343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4696" y="1717701"/>
            <a:ext cx="5475914" cy="3896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3860</TotalTime>
  <Words>1858</Words>
  <Application>Microsoft Macintosh PowerPoint</Application>
  <PresentationFormat>Widescreen</PresentationFormat>
  <Paragraphs>176</Paragraphs>
  <Slides>25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Gill Sans MT</vt:lpstr>
      <vt:lpstr>Symbol</vt:lpstr>
      <vt:lpstr>Arial</vt:lpstr>
      <vt:lpstr>Gallery</vt:lpstr>
      <vt:lpstr>Integrating Crowdsourcing and GIS to Slow the Spread of the Emerald Ash Borer in Minnesota</vt:lpstr>
      <vt:lpstr>Emerald Ash Borer (Agrilus planipennis)</vt:lpstr>
      <vt:lpstr>Dispersal in North America</vt:lpstr>
      <vt:lpstr>PowerPoint Presentation</vt:lpstr>
      <vt:lpstr>EAB Distribution in Minnesota</vt:lpstr>
      <vt:lpstr>Tracking the EAB in Minnesota</vt:lpstr>
      <vt:lpstr>PowerPoint Presentation</vt:lpstr>
      <vt:lpstr>PowerPoint Presentation</vt:lpstr>
      <vt:lpstr>Fraxinus Spp. (Ash Tree)</vt:lpstr>
      <vt:lpstr>Quarantines and Firewood Regulations in Minnesota</vt:lpstr>
      <vt:lpstr>VGI – “Humans as Sensors”</vt:lpstr>
      <vt:lpstr>Web and Mobile GIS</vt:lpstr>
      <vt:lpstr>How to Promote VGI for EAB Early Detection?</vt:lpstr>
      <vt:lpstr>How to expose GIS Functionality in Native Apps?</vt:lpstr>
      <vt:lpstr>Goals of Application</vt:lpstr>
      <vt:lpstr>Study area and data</vt:lpstr>
      <vt:lpstr>Application Development</vt:lpstr>
      <vt:lpstr>preliminary results</vt:lpstr>
      <vt:lpstr>conclusion</vt:lpstr>
      <vt:lpstr>PowerPoint Presentation</vt:lpstr>
      <vt:lpstr>PowerPoint Presentation</vt:lpstr>
      <vt:lpstr>PowerPoint Presentation</vt:lpstr>
      <vt:lpstr>PowerPoint Presentation</vt:lpstr>
      <vt:lpstr>PowerPoint Presentation</vt:lpstr>
      <vt:lpstr>Thank you for your attention!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MobileEarly Detection of the Emerald Ash Borer in Minnesota </dc:title>
  <dc:creator>Caleb Mackey</dc:creator>
  <cp:lastModifiedBy>Caleb Mackey</cp:lastModifiedBy>
  <cp:revision>79</cp:revision>
  <dcterms:created xsi:type="dcterms:W3CDTF">2016-10-14T03:36:13Z</dcterms:created>
  <dcterms:modified xsi:type="dcterms:W3CDTF">2016-10-17T04:28:48Z</dcterms:modified>
</cp:coreProperties>
</file>